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3"/>
  </p:sldMasterIdLst>
  <p:notesMasterIdLst>
    <p:notesMasterId r:id="rId5"/>
  </p:notesMasterIdLst>
  <p:sldIdLst>
    <p:sldId id="458" r:id="rId4"/>
    <p:sldId id="971" r:id="rId6"/>
    <p:sldId id="973" r:id="rId7"/>
    <p:sldId id="976" r:id="rId8"/>
    <p:sldId id="977" r:id="rId9"/>
    <p:sldId id="978" r:id="rId10"/>
    <p:sldId id="979" r:id="rId11"/>
    <p:sldId id="980" r:id="rId12"/>
    <p:sldId id="981" r:id="rId13"/>
    <p:sldId id="983" r:id="rId14"/>
    <p:sldId id="982" r:id="rId15"/>
    <p:sldId id="984" r:id="rId16"/>
    <p:sldId id="987" r:id="rId17"/>
    <p:sldId id="986" r:id="rId18"/>
    <p:sldId id="989" r:id="rId19"/>
    <p:sldId id="990" r:id="rId20"/>
    <p:sldId id="991" r:id="rId21"/>
    <p:sldId id="99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458"/>
            <p14:sldId id="971"/>
            <p14:sldId id="973"/>
            <p14:sldId id="976"/>
            <p14:sldId id="977"/>
            <p14:sldId id="978"/>
            <p14:sldId id="979"/>
            <p14:sldId id="980"/>
            <p14:sldId id="981"/>
            <p14:sldId id="982"/>
            <p14:sldId id="984"/>
            <p14:sldId id="987"/>
            <p14:sldId id="986"/>
            <p14:sldId id="989"/>
            <p14:sldId id="990"/>
            <p14:sldId id="991"/>
            <p14:sldId id="993"/>
            <p14:sldId id="98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 id="3" name="方 莹" initials="方"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771"/>
    <a:srgbClr val="9A0001"/>
    <a:srgbClr val="BFBFBF"/>
    <a:srgbClr val="CEAB6E"/>
    <a:srgbClr val="A6A6A6"/>
    <a:srgbClr val="B1B1B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86" autoAdjust="0"/>
    <p:restoredTop sz="70013" autoAdjust="0"/>
  </p:normalViewPr>
  <p:slideViewPr>
    <p:cSldViewPr snapToGrid="0">
      <p:cViewPr varScale="1">
        <p:scale>
          <a:sx n="72" d="100"/>
          <a:sy n="72" d="100"/>
        </p:scale>
        <p:origin x="756" y="6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pPr>
            <a:endParaRPr lang="zh-CN" altLang="en-US" sz="1800">
              <a:solidFill>
                <a:schemeClr val="tx1"/>
              </a:solidFill>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5" name="日期占位符 2"/>
          <p:cNvSpPr>
            <a:spLocks noGrp="1"/>
          </p:cNvSpPr>
          <p:nvPr>
            <p:ph type="dt" sz="half" idx="10"/>
          </p:nvPr>
        </p:nvSpPr>
        <p:spPr/>
        <p:txBody>
          <a:bodyPr/>
          <a:lstStyle>
            <a:lvl1pPr>
              <a:defRPr/>
            </a:lvl1pPr>
          </a:lstStyle>
          <a:p>
            <a:fld id="{796BF63C-51F9-41A7-B835-5C127B811F06}" type="datetimeFigureOut">
              <a:rPr lang="zh-CN" altLang="en-US"/>
            </a:fld>
            <a:endParaRPr lang="zh-CN" altLang="en-US"/>
          </a:p>
        </p:txBody>
      </p:sp>
      <p:sp>
        <p:nvSpPr>
          <p:cNvPr id="6" name="页脚占位符 3"/>
          <p:cNvSpPr>
            <a:spLocks noGrp="1"/>
          </p:cNvSpPr>
          <p:nvPr>
            <p:ph type="ftr" sz="quarter" idx="11"/>
          </p:nvPr>
        </p:nvSpPr>
        <p:spPr/>
        <p:txBody>
          <a:bodyPr/>
          <a:lstStyle>
            <a:lvl1pPr>
              <a:defRPr/>
            </a:lvl1pPr>
          </a:lstStyle>
          <a:p>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r>
              <a:rPr lang="en-US" altLang="zh-CN"/>
              <a:t>P</a:t>
            </a:r>
            <a:fld id="{A74AA12F-CC77-4A44-80F4-8E0AE8590DDB}" type="slidenum">
              <a:rPr lang="zh-CN" altLang="en-US"/>
            </a:fld>
            <a:endParaRPr lang="zh-CN" altLang="en-US"/>
          </a:p>
        </p:txBody>
      </p:sp>
    </p:spTree>
  </p:cSld>
  <p:clrMapOvr>
    <a:masterClrMapping/>
  </p:clrMapOvr>
  <p:transition spd="slow" advClick="0"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1" Type="http://schemas.openxmlformats.org/officeDocument/2006/relationships/theme" Target="../theme/theme2.xml"/><Relationship Id="rId20" Type="http://schemas.openxmlformats.org/officeDocument/2006/relationships/slideLayout" Target="../slideLayouts/slideLayout41.xml"/><Relationship Id="rId2" Type="http://schemas.openxmlformats.org/officeDocument/2006/relationships/slideLayout" Target="../slideLayouts/slideLayout23.xml"/><Relationship Id="rId19" Type="http://schemas.openxmlformats.org/officeDocument/2006/relationships/slideLayout" Target="../slideLayouts/slideLayout40.xml"/><Relationship Id="rId18" Type="http://schemas.openxmlformats.org/officeDocument/2006/relationships/slideLayout" Target="../slideLayouts/slideLayout3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1.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1.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www.coindesk.com/markets/2021/12/17/defi-rug-pull-scams-pulled-in-28b-this-year-chainalysis/" TargetMode="Externa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1.xml"/><Relationship Id="rId4" Type="http://schemas.openxmlformats.org/officeDocument/2006/relationships/image" Target="../media/image14.png"/><Relationship Id="rId3" Type="http://schemas.openxmlformats.org/officeDocument/2006/relationships/hyperlink" Target="0xe253a1f7d5818022661bfbd2cbe043b642b4eff9" TargetMode="External"/><Relationship Id="rId2" Type="http://schemas.openxmlformats.org/officeDocument/2006/relationships/hyperlink" Target="https://github.com/Defi-Cartel/salmonella" TargetMode="External"/><Relationship Id="rId1" Type="http://schemas.openxmlformats.org/officeDocument/2006/relationships/hyperlink" Target="0x893c25c46bfaa9b66cd557837d32af3fe264a07b"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hyperlink" Target="https://honeypot.i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1.xml"/><Relationship Id="rId3" Type="http://schemas.openxmlformats.org/officeDocument/2006/relationships/hyperlink" Target="http://goo.gl/CvdxBp" TargetMode="External"/><Relationship Id="rId2" Type="http://schemas.openxmlformats.org/officeDocument/2006/relationships/hyperlink" Target="https://github.com/blockchain-unica/ethereum-ponzi"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6256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Freeform 5"/>
          <p:cNvSpPr>
            <a:spLocks noEditPoints="1"/>
          </p:cNvSpPr>
          <p:nvPr/>
        </p:nvSpPr>
        <p:spPr bwMode="auto">
          <a:xfrm>
            <a:off x="8599488" y="5440363"/>
            <a:ext cx="1114425" cy="996950"/>
          </a:xfrm>
          <a:custGeom>
            <a:avLst/>
            <a:gdLst>
              <a:gd name="T0" fmla="*/ 844682 w 528"/>
              <a:gd name="T1" fmla="*/ 619489 h 471"/>
              <a:gd name="T2" fmla="*/ 908033 w 528"/>
              <a:gd name="T3" fmla="*/ 589889 h 471"/>
              <a:gd name="T4" fmla="*/ 908033 w 528"/>
              <a:gd name="T5" fmla="*/ 587775 h 471"/>
              <a:gd name="T6" fmla="*/ 908033 w 528"/>
              <a:gd name="T7" fmla="*/ 431317 h 471"/>
              <a:gd name="T8" fmla="*/ 846793 w 528"/>
              <a:gd name="T9" fmla="*/ 460917 h 471"/>
              <a:gd name="T10" fmla="*/ 844682 w 528"/>
              <a:gd name="T11" fmla="*/ 619489 h 471"/>
              <a:gd name="T12" fmla="*/ 190053 w 528"/>
              <a:gd name="T13" fmla="*/ 431317 h 471"/>
              <a:gd name="T14" fmla="*/ 190053 w 528"/>
              <a:gd name="T15" fmla="*/ 589889 h 471"/>
              <a:gd name="T16" fmla="*/ 523703 w 528"/>
              <a:gd name="T17" fmla="*/ 748461 h 471"/>
              <a:gd name="T18" fmla="*/ 578607 w 528"/>
              <a:gd name="T19" fmla="*/ 748461 h 471"/>
              <a:gd name="T20" fmla="*/ 783442 w 528"/>
              <a:gd name="T21" fmla="*/ 649089 h 471"/>
              <a:gd name="T22" fmla="*/ 783442 w 528"/>
              <a:gd name="T23" fmla="*/ 490517 h 471"/>
              <a:gd name="T24" fmla="*/ 549043 w 528"/>
              <a:gd name="T25" fmla="*/ 604689 h 471"/>
              <a:gd name="T26" fmla="*/ 190053 w 528"/>
              <a:gd name="T27" fmla="*/ 431317 h 471"/>
              <a:gd name="T28" fmla="*/ 832011 w 528"/>
              <a:gd name="T29" fmla="*/ 416517 h 471"/>
              <a:gd name="T30" fmla="*/ 825676 w 528"/>
              <a:gd name="T31" fmla="*/ 414402 h 471"/>
              <a:gd name="T32" fmla="*/ 606059 w 528"/>
              <a:gd name="T33" fmla="*/ 293887 h 471"/>
              <a:gd name="T34" fmla="*/ 608171 w 528"/>
              <a:gd name="T35" fmla="*/ 279087 h 471"/>
              <a:gd name="T36" fmla="*/ 557490 w 528"/>
              <a:gd name="T37" fmla="*/ 228344 h 471"/>
              <a:gd name="T38" fmla="*/ 506809 w 528"/>
              <a:gd name="T39" fmla="*/ 279087 h 471"/>
              <a:gd name="T40" fmla="*/ 557490 w 528"/>
              <a:gd name="T41" fmla="*/ 329830 h 471"/>
              <a:gd name="T42" fmla="*/ 593389 w 528"/>
              <a:gd name="T43" fmla="*/ 317145 h 471"/>
              <a:gd name="T44" fmla="*/ 808783 w 528"/>
              <a:gd name="T45" fmla="*/ 437660 h 471"/>
              <a:gd name="T46" fmla="*/ 832011 w 528"/>
              <a:gd name="T47" fmla="*/ 416517 h 471"/>
              <a:gd name="T48" fmla="*/ 1114980 w 528"/>
              <a:gd name="T49" fmla="*/ 279087 h 471"/>
              <a:gd name="T50" fmla="*/ 549043 w 528"/>
              <a:gd name="T51" fmla="*/ 0 h 471"/>
              <a:gd name="T52" fmla="*/ 0 w 528"/>
              <a:gd name="T53" fmla="*/ 266401 h 471"/>
              <a:gd name="T54" fmla="*/ 0 w 528"/>
              <a:gd name="T55" fmla="*/ 289659 h 471"/>
              <a:gd name="T56" fmla="*/ 549043 w 528"/>
              <a:gd name="T57" fmla="*/ 556060 h 471"/>
              <a:gd name="T58" fmla="*/ 783442 w 528"/>
              <a:gd name="T59" fmla="*/ 441888 h 471"/>
              <a:gd name="T60" fmla="*/ 783442 w 528"/>
              <a:gd name="T61" fmla="*/ 433431 h 471"/>
              <a:gd name="T62" fmla="*/ 593389 w 528"/>
              <a:gd name="T63" fmla="*/ 334059 h 471"/>
              <a:gd name="T64" fmla="*/ 557490 w 528"/>
              <a:gd name="T65" fmla="*/ 344630 h 471"/>
              <a:gd name="T66" fmla="*/ 492027 w 528"/>
              <a:gd name="T67" fmla="*/ 279087 h 471"/>
              <a:gd name="T68" fmla="*/ 557490 w 528"/>
              <a:gd name="T69" fmla="*/ 211430 h 471"/>
              <a:gd name="T70" fmla="*/ 622953 w 528"/>
              <a:gd name="T71" fmla="*/ 279087 h 471"/>
              <a:gd name="T72" fmla="*/ 622953 w 528"/>
              <a:gd name="T73" fmla="*/ 285430 h 471"/>
              <a:gd name="T74" fmla="*/ 846793 w 528"/>
              <a:gd name="T75" fmla="*/ 410174 h 471"/>
              <a:gd name="T76" fmla="*/ 1114980 w 528"/>
              <a:gd name="T77" fmla="*/ 279087 h 471"/>
              <a:gd name="T78" fmla="*/ 832011 w 528"/>
              <a:gd name="T79" fmla="*/ 416517 h 471"/>
              <a:gd name="T80" fmla="*/ 834123 w 528"/>
              <a:gd name="T81" fmla="*/ 619489 h 471"/>
              <a:gd name="T82" fmla="*/ 853128 w 528"/>
              <a:gd name="T83" fmla="*/ 649089 h 471"/>
              <a:gd name="T84" fmla="*/ 836235 w 528"/>
              <a:gd name="T85" fmla="*/ 676575 h 471"/>
              <a:gd name="T86" fmla="*/ 851017 w 528"/>
              <a:gd name="T87" fmla="*/ 676575 h 471"/>
              <a:gd name="T88" fmla="*/ 878469 w 528"/>
              <a:gd name="T89" fmla="*/ 995834 h 471"/>
              <a:gd name="T90" fmla="*/ 768660 w 528"/>
              <a:gd name="T91" fmla="*/ 995834 h 471"/>
              <a:gd name="T92" fmla="*/ 796113 w 528"/>
              <a:gd name="T93" fmla="*/ 676575 h 471"/>
              <a:gd name="T94" fmla="*/ 810894 w 528"/>
              <a:gd name="T95" fmla="*/ 676575 h 471"/>
              <a:gd name="T96" fmla="*/ 794001 w 528"/>
              <a:gd name="T97" fmla="*/ 649089 h 471"/>
              <a:gd name="T98" fmla="*/ 810894 w 528"/>
              <a:gd name="T99" fmla="*/ 619489 h 471"/>
              <a:gd name="T100" fmla="*/ 808783 w 528"/>
              <a:gd name="T101" fmla="*/ 437660 h 471"/>
              <a:gd name="T102" fmla="*/ 832011 w 528"/>
              <a:gd name="T103" fmla="*/ 416517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8"/>
              <a:gd name="T157" fmla="*/ 0 h 471"/>
              <a:gd name="T158" fmla="*/ 528 w 528"/>
              <a:gd name="T159" fmla="*/ 471 h 4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w="9525">
            <a:noFill/>
            <a:round/>
          </a:ln>
        </p:spPr>
        <p:txBody>
          <a:bodyPr/>
          <a:lstStyle/>
          <a:p>
            <a:endParaRPr lang="zh-CN" altLang="en-US"/>
          </a:p>
        </p:txBody>
      </p:sp>
      <p:sp>
        <p:nvSpPr>
          <p:cNvPr id="35" name="文本框 34"/>
          <p:cNvSpPr txBox="1">
            <a:spLocks noChangeArrowheads="1"/>
          </p:cNvSpPr>
          <p:nvPr/>
        </p:nvSpPr>
        <p:spPr bwMode="auto">
          <a:xfrm>
            <a:off x="1466510" y="2222640"/>
            <a:ext cx="9258980" cy="1322070"/>
          </a:xfrm>
          <a:prstGeom prst="rect">
            <a:avLst/>
          </a:prstGeom>
          <a:noFill/>
          <a:ln w="9525">
            <a:noFill/>
            <a:miter lim="800000"/>
          </a:ln>
        </p:spPr>
        <p:txBody>
          <a:bodyPr wrap="square">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欺诈合约分类及检测</a:t>
            </a:r>
            <a:endParaRPr lang="zh-CN" altLang="en-US" sz="4000" b="1" dirty="0">
              <a:solidFill>
                <a:schemeClr val="bg1"/>
              </a:solidFill>
              <a:latin typeface="微软雅黑" panose="020B0503020204020204" pitchFamily="34" charset="-122"/>
              <a:ea typeface="微软雅黑" panose="020B0503020204020204" pitchFamily="34" charset="-122"/>
            </a:endParaRPr>
          </a:p>
          <a:p>
            <a:pPr algn="ct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1"/>
          <a:srcRect/>
          <a:stretch>
            <a:fillRect/>
          </a:stretch>
        </p:blipFill>
        <p:spPr bwMode="auto">
          <a:xfrm>
            <a:off x="550863" y="476250"/>
            <a:ext cx="2325687" cy="658813"/>
          </a:xfrm>
          <a:prstGeom prst="rect">
            <a:avLst/>
          </a:prstGeom>
          <a:noFill/>
          <a:ln w="9525">
            <a:noFill/>
            <a:miter lim="800000"/>
            <a:headEnd/>
            <a:tailEnd/>
          </a:ln>
        </p:spPr>
      </p:pic>
      <p:sp>
        <p:nvSpPr>
          <p:cNvPr id="47" name="文本框 46"/>
          <p:cNvSpPr txBox="1"/>
          <p:nvPr/>
        </p:nvSpPr>
        <p:spPr>
          <a:xfrm>
            <a:off x="4300538" y="3743552"/>
            <a:ext cx="3711575" cy="401637"/>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华文细黑" panose="02010600040101010101" pitchFamily="2" charset="-122"/>
                <a:ea typeface="华文细黑" panose="02010600040101010101" pitchFamily="2" charset="-122"/>
                <a:cs typeface="Arial" panose="020B0604020202090204" pitchFamily="34" charset="0"/>
              </a:rPr>
              <a:t>北京大学软件安全研究小组</a:t>
            </a:r>
            <a:endParaRPr lang="zh-CN" altLang="en-US" sz="2000" dirty="0">
              <a:solidFill>
                <a:schemeClr val="bg1"/>
              </a:solidFill>
              <a:latin typeface="华文细黑" panose="02010600040101010101" pitchFamily="2" charset="-122"/>
              <a:ea typeface="华文细黑" panose="02010600040101010101" pitchFamily="2" charset="-122"/>
              <a:cs typeface="Arial" panose="020B0604020202090204" pitchFamily="34" charset="0"/>
            </a:endParaRPr>
          </a:p>
        </p:txBody>
      </p:sp>
      <p:cxnSp>
        <p:nvCxnSpPr>
          <p:cNvPr id="5" name="直接连接符 4"/>
          <p:cNvCxnSpPr/>
          <p:nvPr/>
        </p:nvCxnSpPr>
        <p:spPr>
          <a:xfrm>
            <a:off x="1928813" y="3943577"/>
            <a:ext cx="26289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8977313" y="4821238"/>
            <a:ext cx="358775" cy="2063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750560" y="4145280"/>
            <a:ext cx="690880" cy="398780"/>
          </a:xfrm>
          <a:prstGeom prst="rect">
            <a:avLst/>
          </a:prstGeom>
          <a:noFill/>
        </p:spPr>
        <p:txBody>
          <a:bodyPr wrap="none" rtlCol="0" anchor="t">
            <a:spAutoFit/>
          </a:bodyPr>
          <a:p>
            <a:pPr algn="ctr"/>
            <a:r>
              <a:rPr lang="zh-CN" altLang="en-US" sz="2000" dirty="0">
                <a:solidFill>
                  <a:schemeClr val="bg1"/>
                </a:solidFill>
                <a:latin typeface="华文细黑" panose="02010600040101010101" pitchFamily="2" charset="-122"/>
                <a:ea typeface="华文细黑" panose="02010600040101010101" pitchFamily="2" charset="-122"/>
                <a:cs typeface="Arial" panose="020B0604020202090204" pitchFamily="34" charset="0"/>
                <a:sym typeface="+mn-ea"/>
              </a:rPr>
              <a:t>肖遥</a:t>
            </a:r>
            <a:endParaRPr lang="zh-CN" altLang="en-US" sz="2000" dirty="0">
              <a:solidFill>
                <a:schemeClr val="bg1"/>
              </a:solidFill>
              <a:latin typeface="华文细黑" panose="02010600040101010101" pitchFamily="2" charset="-122"/>
              <a:ea typeface="华文细黑" panose="02010600040101010101" pitchFamily="2" charset="-122"/>
              <a:cs typeface="Arial" panose="020B060402020209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蜜罐技术——现状</a:t>
            </a:r>
            <a:endParaRPr lang="zh-CN" altLang="en-US" dirty="0"/>
          </a:p>
        </p:txBody>
      </p:sp>
      <p:sp>
        <p:nvSpPr>
          <p:cNvPr id="4" name="文本框 3"/>
          <p:cNvSpPr txBox="1"/>
          <p:nvPr/>
        </p:nvSpPr>
        <p:spPr>
          <a:xfrm>
            <a:off x="390525" y="1763395"/>
            <a:ext cx="5252085" cy="3415030"/>
          </a:xfrm>
          <a:prstGeom prst="rect">
            <a:avLst/>
          </a:prstGeom>
          <a:noFill/>
        </p:spPr>
        <p:txBody>
          <a:bodyPr wrap="square" rtlCol="0">
            <a:spAutoFit/>
          </a:bodyPr>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HoneyBadger在</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200w</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份合约中检测到</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690</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个蜜罐合约，其中有</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240</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个已获利，获利超过$90,000</a:t>
            </a:r>
            <a:r>
              <a:rPr lang="zh-CN"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数据集</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https://github.com/christoftorres/HoneyBadger/tree/master/datasets</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3" name="图片 2"/>
          <p:cNvPicPr>
            <a:picLocks noChangeAspect="1"/>
          </p:cNvPicPr>
          <p:nvPr/>
        </p:nvPicPr>
        <p:blipFill>
          <a:blip r:embed="rId1"/>
          <a:stretch>
            <a:fillRect/>
          </a:stretch>
        </p:blipFill>
        <p:spPr>
          <a:xfrm>
            <a:off x="5975350" y="1641475"/>
            <a:ext cx="5554345" cy="3575050"/>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蜜罐技术——分类</a:t>
            </a:r>
            <a:endParaRPr lang="zh-CN" altLang="en-US" dirty="0"/>
          </a:p>
        </p:txBody>
      </p:sp>
      <p:graphicFrame>
        <p:nvGraphicFramePr>
          <p:cNvPr id="2" name="表格 3"/>
          <p:cNvGraphicFramePr>
            <a:graphicFrameLocks noGrp="1"/>
          </p:cNvGraphicFramePr>
          <p:nvPr>
            <p:custDataLst>
              <p:tags r:id="rId1"/>
            </p:custDataLst>
          </p:nvPr>
        </p:nvGraphicFramePr>
        <p:xfrm>
          <a:off x="941310" y="1373677"/>
          <a:ext cx="10309225" cy="4829175"/>
        </p:xfrm>
        <a:graphic>
          <a:graphicData uri="http://schemas.openxmlformats.org/drawingml/2006/table">
            <a:tbl>
              <a:tblPr firstRow="1" bandRow="1">
                <a:tableStyleId>{5C22544A-7EE6-4342-B048-85BDC9FD1C3A}</a:tableStyleId>
              </a:tblPr>
              <a:tblGrid>
                <a:gridCol w="1893570"/>
                <a:gridCol w="5263515"/>
                <a:gridCol w="3152295"/>
              </a:tblGrid>
              <a:tr h="603712">
                <a:tc>
                  <a:txBody>
                    <a:bodyPr/>
                    <a:p>
                      <a:pPr algn="ctr"/>
                      <a:r>
                        <a:rPr lang="zh-CN" altLang="en-US" dirty="0">
                          <a:latin typeface="微软雅黑" panose="020B0503020204020204" pitchFamily="34" charset="-122"/>
                          <a:ea typeface="微软雅黑" panose="020B0503020204020204" pitchFamily="34" charset="-122"/>
                        </a:rPr>
                        <a:t>层级</a:t>
                      </a:r>
                      <a:endParaRPr lang="zh-CN" altLang="en-US" dirty="0">
                        <a:latin typeface="微软雅黑" panose="020B0503020204020204" pitchFamily="34" charset="-122"/>
                        <a:ea typeface="微软雅黑" panose="020B0503020204020204" pitchFamily="34" charset="-122"/>
                      </a:endParaRPr>
                    </a:p>
                  </a:txBody>
                  <a:tcPr>
                    <a:solidFill>
                      <a:srgbClr val="14223C"/>
                    </a:solidFill>
                  </a:tcPr>
                </a:tc>
                <a:tc>
                  <a:txBody>
                    <a:bodyPr/>
                    <a:p>
                      <a:pPr algn="ctr"/>
                      <a:r>
                        <a:rPr lang="zh-CN" altLang="en-US" dirty="0">
                          <a:latin typeface="微软雅黑" panose="020B0503020204020204" pitchFamily="34" charset="-122"/>
                          <a:ea typeface="微软雅黑" panose="020B0503020204020204" pitchFamily="34" charset="-122"/>
                        </a:rPr>
                        <a:t>蜜罐技术</a:t>
                      </a:r>
                      <a:endParaRPr lang="zh-CN" altLang="en-US" dirty="0">
                        <a:latin typeface="微软雅黑" panose="020B0503020204020204" pitchFamily="34" charset="-122"/>
                        <a:ea typeface="微软雅黑" panose="020B0503020204020204" pitchFamily="34" charset="-122"/>
                      </a:endParaRPr>
                    </a:p>
                  </a:txBody>
                  <a:tcPr>
                    <a:solidFill>
                      <a:srgbClr val="14223C"/>
                    </a:solidFill>
                  </a:tcPr>
                </a:tc>
                <a:tc>
                  <a:txBody>
                    <a:bodyPr/>
                    <a:p>
                      <a:pPr algn="ctr">
                        <a:buNone/>
                      </a:pPr>
                      <a:r>
                        <a:rPr lang="zh-CN" altLang="en-US" dirty="0">
                          <a:latin typeface="微软雅黑" panose="020B0503020204020204" pitchFamily="34" charset="-122"/>
                          <a:ea typeface="微软雅黑" panose="020B0503020204020204" pitchFamily="34" charset="-122"/>
                        </a:rPr>
                        <a:t>是否已修复</a:t>
                      </a:r>
                      <a:endParaRPr lang="zh-CN" altLang="en-US" dirty="0">
                        <a:latin typeface="微软雅黑" panose="020B0503020204020204" pitchFamily="34" charset="-122"/>
                        <a:ea typeface="微软雅黑" panose="020B0503020204020204" pitchFamily="34" charset="-122"/>
                      </a:endParaRPr>
                    </a:p>
                  </a:txBody>
                  <a:tcPr>
                    <a:solidFill>
                      <a:srgbClr val="14223C"/>
                    </a:solidFill>
                  </a:tcPr>
                </a:tc>
              </a:tr>
              <a:tr h="603250">
                <a:tc>
                  <a:txBody>
                    <a:bodyPr/>
                    <a:p>
                      <a:pPr algn="ctr"/>
                      <a:r>
                        <a:rPr lang="en-US" altLang="zh-CN" dirty="0">
                          <a:solidFill>
                            <a:srgbClr val="14223C"/>
                          </a:solidFill>
                          <a:latin typeface="微软雅黑" panose="020B0503020204020204" pitchFamily="34" charset="-122"/>
                          <a:ea typeface="微软雅黑" panose="020B0503020204020204" pitchFamily="34" charset="-122"/>
                        </a:rPr>
                        <a:t>EVM</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余额混淆</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rowSpan="4">
                  <a:txBody>
                    <a:bodyPr/>
                    <a:p>
                      <a:pPr algn="ctr"/>
                      <a:r>
                        <a:rPr lang="en-US" altLang="zh-CN" dirty="0">
                          <a:solidFill>
                            <a:srgbClr val="14223C"/>
                          </a:solidFill>
                          <a:latin typeface="微软雅黑" panose="020B0503020204020204" pitchFamily="34" charset="-122"/>
                          <a:ea typeface="微软雅黑" panose="020B0503020204020204" pitchFamily="34" charset="-122"/>
                        </a:rPr>
                        <a:t>Solidity</a:t>
                      </a:r>
                      <a:r>
                        <a:rPr lang="zh-CN" altLang="en-US" dirty="0">
                          <a:solidFill>
                            <a:srgbClr val="14223C"/>
                          </a:solidFill>
                          <a:latin typeface="微软雅黑" panose="020B0503020204020204" pitchFamily="34" charset="-122"/>
                          <a:ea typeface="微软雅黑" panose="020B0503020204020204" pitchFamily="34" charset="-122"/>
                        </a:rPr>
                        <a:t>编译器</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继承变量覆盖混乱</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dirty="0">
                          <a:solidFill>
                            <a:srgbClr val="14223C"/>
                          </a:solidFill>
                          <a:latin typeface="微软雅黑" panose="020B0503020204020204" pitchFamily="34" charset="-122"/>
                          <a:ea typeface="微软雅黑" panose="020B0503020204020204" pitchFamily="34" charset="-122"/>
                        </a:rPr>
                        <a:t>编译器会warning</a:t>
                      </a: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vMerge="1">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空字符串文本导致的变量覆盖</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dirty="0">
                          <a:solidFill>
                            <a:srgbClr val="14223C"/>
                          </a:solidFill>
                          <a:latin typeface="微软雅黑" panose="020B0503020204020204" pitchFamily="34" charset="-122"/>
                          <a:ea typeface="微软雅黑" panose="020B0503020204020204" pitchFamily="34" charset="-122"/>
                        </a:rPr>
                        <a:t>已修复</a:t>
                      </a: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vMerge="1">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类型推导混乱</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vMerge="1">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结构未初始化导致的变量覆盖</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dirty="0">
                          <a:solidFill>
                            <a:srgbClr val="14223C"/>
                          </a:solidFill>
                          <a:latin typeface="微软雅黑" panose="020B0503020204020204" pitchFamily="34" charset="-122"/>
                          <a:ea typeface="微软雅黑" panose="020B0503020204020204" pitchFamily="34" charset="-122"/>
                        </a:rPr>
                        <a:t>已修复</a:t>
                      </a: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rowSpan="2">
                  <a:txBody>
                    <a:bodyPr/>
                    <a:p>
                      <a:pPr algn="ctr"/>
                      <a:r>
                        <a:rPr lang="en-US" altLang="zh-CN" dirty="0" err="1">
                          <a:solidFill>
                            <a:srgbClr val="14223C"/>
                          </a:solidFill>
                          <a:latin typeface="微软雅黑" panose="020B0503020204020204" pitchFamily="34" charset="-122"/>
                          <a:ea typeface="微软雅黑" panose="020B0503020204020204" pitchFamily="34" charset="-122"/>
                        </a:rPr>
                        <a:t>Etherscan</a:t>
                      </a:r>
                      <a:r>
                        <a:rPr lang="zh-CN" altLang="en-US" dirty="0">
                          <a:solidFill>
                            <a:srgbClr val="14223C"/>
                          </a:solidFill>
                          <a:latin typeface="微软雅黑" panose="020B0503020204020204" pitchFamily="34" charset="-122"/>
                          <a:ea typeface="微软雅黑" panose="020B0503020204020204" pitchFamily="34" charset="-122"/>
                        </a:rPr>
                        <a:t>网站</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隐藏状态更新</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dirty="0">
                          <a:solidFill>
                            <a:srgbClr val="14223C"/>
                          </a:solidFill>
                          <a:latin typeface="微软雅黑" panose="020B0503020204020204" pitchFamily="34" charset="-122"/>
                          <a:ea typeface="微软雅黑" panose="020B0503020204020204" pitchFamily="34" charset="-122"/>
                        </a:rPr>
                        <a:t>已修复</a:t>
                      </a:r>
                      <a:endParaRPr lang="zh-CN" altLang="en-US" dirty="0">
                        <a:solidFill>
                          <a:srgbClr val="14223C"/>
                        </a:solidFill>
                        <a:latin typeface="微软雅黑" panose="020B0503020204020204" pitchFamily="34" charset="-122"/>
                        <a:ea typeface="微软雅黑" panose="020B0503020204020204" pitchFamily="34" charset="-122"/>
                      </a:endParaRPr>
                    </a:p>
                  </a:txBody>
                  <a:tcPr/>
                </a:tc>
              </a:tr>
              <a:tr h="603712">
                <a:tc vMerge="1">
                  <a:tcPr/>
                </a:tc>
                <a:tc>
                  <a:txBody>
                    <a:bodyPr/>
                    <a:p>
                      <a:pPr algn="ctr"/>
                      <a:r>
                        <a:rPr lang="zh-CN" altLang="en-US" dirty="0">
                          <a:solidFill>
                            <a:srgbClr val="14223C"/>
                          </a:solidFill>
                          <a:latin typeface="微软雅黑" panose="020B0503020204020204" pitchFamily="34" charset="-122"/>
                          <a:ea typeface="微软雅黑" panose="020B0503020204020204" pitchFamily="34" charset="-122"/>
                        </a:rPr>
                        <a:t>代码隐藏</a:t>
                      </a:r>
                      <a:endParaRPr lang="zh-CN" altLang="en-US" dirty="0">
                        <a:solidFill>
                          <a:srgbClr val="14223C"/>
                        </a:solidFill>
                        <a:latin typeface="微软雅黑" panose="020B0503020204020204" pitchFamily="34" charset="-122"/>
                        <a:ea typeface="微软雅黑" panose="020B0503020204020204" pitchFamily="34" charset="-122"/>
                      </a:endParaRPr>
                    </a:p>
                  </a:txBody>
                  <a:tcPr/>
                </a:tc>
                <a:tc>
                  <a:txBody>
                    <a:bodyPr/>
                    <a:p>
                      <a:pPr algn="ctr">
                        <a:buNone/>
                      </a:pPr>
                      <a:r>
                        <a:rPr lang="zh-CN" altLang="en-US" dirty="0">
                          <a:solidFill>
                            <a:srgbClr val="14223C"/>
                          </a:solidFill>
                          <a:latin typeface="微软雅黑" panose="020B0503020204020204" pitchFamily="34" charset="-122"/>
                          <a:ea typeface="微软雅黑" panose="020B0503020204020204" pitchFamily="34" charset="-122"/>
                        </a:rPr>
                        <a:t>已修复</a:t>
                      </a:r>
                      <a:endParaRPr lang="zh-CN" altLang="en-US" dirty="0">
                        <a:solidFill>
                          <a:srgbClr val="14223C"/>
                        </a:solidFill>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蜜罐技术——示例</a:t>
            </a:r>
            <a:endParaRPr lang="zh-CN" altLang="en-US" dirty="0"/>
          </a:p>
        </p:txBody>
      </p:sp>
      <p:sp>
        <p:nvSpPr>
          <p:cNvPr id="4" name="文本框 3"/>
          <p:cNvSpPr txBox="1"/>
          <p:nvPr/>
        </p:nvSpPr>
        <p:spPr>
          <a:xfrm>
            <a:off x="8275320" y="1442085"/>
            <a:ext cx="3595370" cy="829945"/>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余额混淆：在执行此函数内语句时，</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this.balance</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已经变化</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7245" y="1360805"/>
            <a:ext cx="6632575" cy="180721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67" y="3509270"/>
            <a:ext cx="4991100" cy="31146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275320" y="3574415"/>
            <a:ext cx="3595370" cy="2306955"/>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类型推导：</a:t>
            </a:r>
            <a:r>
              <a:rPr sz="1600" dirty="0">
                <a:latin typeface="Arial" panose="020B0604020202090204" pitchFamily="34" charset="0"/>
                <a:ea typeface="微软雅黑" panose="020B0503020204020204" pitchFamily="34" charset="-122"/>
                <a:cs typeface="+mn-ea"/>
                <a:sym typeface="Arial" panose="020B0604020202090204" pitchFamily="34" charset="0"/>
              </a:rPr>
              <a:t>在Solidity中，当将变量声明为类型var时，编译器使用类型演绎法从分配给该变量的第一个表达式中自动推断出可能的占用存储最小的类型。该段代码使用了一种类型演绎混乱的技术。</a:t>
            </a:r>
            <a:endParaRPr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蜜罐技术——示例</a:t>
            </a:r>
            <a:endParaRPr lang="zh-CN" altLang="en-US" dirty="0"/>
          </a:p>
        </p:txBody>
      </p:sp>
      <p:sp>
        <p:nvSpPr>
          <p:cNvPr id="4" name="文本框 3"/>
          <p:cNvSpPr txBox="1"/>
          <p:nvPr/>
        </p:nvSpPr>
        <p:spPr>
          <a:xfrm>
            <a:off x="7774305" y="1142365"/>
            <a:ext cx="3595370" cy="2306955"/>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结构体未初始化导致的变量覆盖：</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guessHistory</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被创建但是没有初始化，它的成员变量实际上成为了默认的指针分别指向</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slot[0], slot[1]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，对它赋值会导致覆盖其他变量。</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solidity0.4.25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已修复</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 name="文本框 4"/>
          <p:cNvSpPr txBox="1"/>
          <p:nvPr/>
        </p:nvSpPr>
        <p:spPr>
          <a:xfrm>
            <a:off x="7774305" y="4116705"/>
            <a:ext cx="3595370" cy="1938020"/>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代码隐藏：</a:t>
            </a:r>
            <a:r>
              <a:rPr sz="1600" dirty="0">
                <a:latin typeface="Arial" panose="020B0604020202090204" pitchFamily="34" charset="0"/>
                <a:ea typeface="微软雅黑" panose="020B0503020204020204" pitchFamily="34" charset="-122"/>
                <a:cs typeface="+mn-ea"/>
                <a:sym typeface="Arial" panose="020B0604020202090204" pitchFamily="34" charset="0"/>
              </a:rPr>
              <a:t>过去的Etherscan在一个HTML textarea元素中显示源代码，在这个元素中，较大的代码行将只显示到一定的宽度，而代码行的其余部分将被隐藏</a:t>
            </a:r>
            <a:r>
              <a:rPr lang="zh-CN" sz="1600" dirty="0">
                <a:latin typeface="Arial" panose="020B0604020202090204" pitchFamily="34" charset="0"/>
                <a:ea typeface="微软雅黑" panose="020B0503020204020204" pitchFamily="34" charset="-122"/>
                <a:cs typeface="+mn-ea"/>
                <a:sym typeface="Arial" panose="020B0604020202090204" pitchFamily="34" charset="0"/>
              </a:rPr>
              <a:t>。已修复</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142365"/>
            <a:ext cx="4770120" cy="340741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14" y="4549762"/>
            <a:ext cx="5471964" cy="23083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3952875" cy="682625"/>
          </a:xfrm>
        </p:spPr>
        <p:txBody>
          <a:bodyPr>
            <a:normAutofit fontScale="90000"/>
          </a:bodyPr>
          <a:lstStyle/>
          <a:p>
            <a:r>
              <a:rPr lang="zh-CN" altLang="en-US" dirty="0"/>
              <a:t>蜜罐技术——检测方法</a:t>
            </a:r>
            <a:endParaRPr lang="zh-CN" altLang="en-US" dirty="0"/>
          </a:p>
        </p:txBody>
      </p:sp>
      <p:sp>
        <p:nvSpPr>
          <p:cNvPr id="3" name="文本框 2"/>
          <p:cNvSpPr txBox="1"/>
          <p:nvPr/>
        </p:nvSpPr>
        <p:spPr>
          <a:xfrm>
            <a:off x="681990" y="1318895"/>
            <a:ext cx="10828020" cy="3046095"/>
          </a:xfrm>
          <a:prstGeom prst="rect">
            <a:avLst/>
          </a:prstGeom>
          <a:noFill/>
        </p:spPr>
        <p:txBody>
          <a:bodyPr wrap="square" rtlCol="0">
            <a:spAutoFit/>
          </a:bodyPr>
          <a:lstStyle/>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可用信息：源代码、编译器版本、字节码、创建人</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源代码字符串模式匹配</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字节码中操作码序列作为特征</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对于指定版本的编译器检查是否有对应版本的</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bug</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蜜罐通常被批量部署，部署了蜜罐的地址还可能继续部署</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大量蜜罐代码很短，且内容重复度较高，可以进行相似度匹配</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隐藏后门——分类</a:t>
            </a:r>
            <a:endParaRPr lang="zh-CN" altLang="en-US" dirty="0"/>
          </a:p>
        </p:txBody>
      </p:sp>
      <p:sp>
        <p:nvSpPr>
          <p:cNvPr id="3" name="文本框 2"/>
          <p:cNvSpPr txBox="1"/>
          <p:nvPr/>
        </p:nvSpPr>
        <p:spPr>
          <a:xfrm>
            <a:off x="681990" y="1318895"/>
            <a:ext cx="10828020" cy="4154170"/>
          </a:xfrm>
          <a:prstGeom prst="rect">
            <a:avLst/>
          </a:prstGeom>
          <a:noFill/>
        </p:spPr>
        <p:txBody>
          <a:bodyPr wrap="square" rtlCol="0">
            <a:spAutoFit/>
          </a:bodyPr>
          <a:lstStyle/>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某些参与者（通常是创建者）权限过高，容易作恶，这也容易引发</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rug pull</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，即项目方跑路</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sz="1600" dirty="0">
                <a:latin typeface="Arial" panose="020B0604020202090204" pitchFamily="34" charset="0"/>
                <a:ea typeface="微软雅黑" panose="020B0503020204020204" pitchFamily="34" charset="-122"/>
                <a:cs typeface="+mn-ea"/>
                <a:sym typeface="Arial" panose="020B0604020202090204" pitchFamily="34" charset="0"/>
              </a:rPr>
              <a:t>铸币功能（Mint）——这个功能允许铸造更多的代币，从而增加了供应量，并可能允许铸币者在市场上卖出这些代币。这是最常见的导致相关代币价格崩溃的情况。检查谁是 mint 功能的所有者是很重要的: 如果所有者是 dev（开发者），这显然是一个危险信号; 如果 minter 是一个基于数量/价格的智能合约，这就是去中心化的，不太可能是一个骗局</a:t>
            </a:r>
            <a:endParaRPr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sz="1600" dirty="0">
                <a:latin typeface="Arial" panose="020B0604020202090204" pitchFamily="34" charset="0"/>
                <a:ea typeface="微软雅黑" panose="020B0503020204020204" pitchFamily="34" charset="-122"/>
                <a:cs typeface="+mn-ea"/>
                <a:sym typeface="Arial" panose="020B0604020202090204" pitchFamily="34" charset="0"/>
              </a:rPr>
              <a:t>白名单功能（Whitelist）——这个参数只有在项目进行随机预售（persale）时才会出现，功能是要求白名单的地址才可以参与购买，以确保没有超额认购。如果项目没有预售，并且在合约中仍然有这个功能，那么它可能被用来使得任何不在白名单上的地址无法出售。也就是说，你可以买，但不能卖。</a:t>
            </a:r>
            <a:endParaRPr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sz="1600" dirty="0">
                <a:latin typeface="Arial" panose="020B0604020202090204" pitchFamily="34" charset="0"/>
                <a:ea typeface="微软雅黑" panose="020B0503020204020204" pitchFamily="34" charset="-122"/>
                <a:cs typeface="+mn-ea"/>
                <a:sym typeface="Arial" panose="020B0604020202090204" pitchFamily="34" charset="0"/>
              </a:rPr>
              <a:t>冻结功能（ Freeze ）——顾名思义，这个功能可以在任何时候冻结资产交易。虽然简单，但它可以很明显地阻止人们出售资金池中的代币，锁定以太和原生代币直到解冻。</a:t>
            </a:r>
            <a:endParaRPr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sz="1600" dirty="0">
                <a:latin typeface="Arial" panose="020B0604020202090204" pitchFamily="34" charset="0"/>
                <a:ea typeface="微软雅黑" panose="020B0503020204020204" pitchFamily="34" charset="-122"/>
                <a:cs typeface="+mn-ea"/>
                <a:sym typeface="Arial" panose="020B0604020202090204" pitchFamily="34" charset="0"/>
              </a:rPr>
              <a:t>手续费（fee）</a:t>
            </a:r>
            <a:r>
              <a:rPr sz="1600" dirty="0">
                <a:latin typeface="Arial" panose="020B0604020202090204" pitchFamily="34" charset="0"/>
                <a:ea typeface="微软雅黑" panose="020B0503020204020204" pitchFamily="34" charset="-122"/>
                <a:cs typeface="+mn-ea"/>
                <a:sym typeface="Arial" panose="020B0604020202090204" pitchFamily="34" charset="0"/>
              </a:rPr>
              <a:t>——</a:t>
            </a:r>
            <a:r>
              <a:rPr sz="1600" dirty="0">
                <a:latin typeface="Arial" panose="020B0604020202090204" pitchFamily="34" charset="0"/>
                <a:ea typeface="微软雅黑" panose="020B0503020204020204" pitchFamily="34" charset="-122"/>
                <a:cs typeface="+mn-ea"/>
                <a:sym typeface="Arial" panose="020B0604020202090204" pitchFamily="34" charset="0"/>
              </a:rPr>
              <a:t>交易过程中</a:t>
            </a:r>
            <a:r>
              <a:rPr lang="zh-CN" sz="1600" dirty="0">
                <a:latin typeface="Arial" panose="020B0604020202090204" pitchFamily="34" charset="0"/>
                <a:ea typeface="微软雅黑" panose="020B0503020204020204" pitchFamily="34" charset="-122"/>
                <a:cs typeface="+mn-ea"/>
                <a:sym typeface="Arial" panose="020B0604020202090204" pitchFamily="34" charset="0"/>
              </a:rPr>
              <a:t>会</a:t>
            </a:r>
            <a:r>
              <a:rPr sz="1600" dirty="0">
                <a:latin typeface="Arial" panose="020B0604020202090204" pitchFamily="34" charset="0"/>
                <a:ea typeface="微软雅黑" panose="020B0503020204020204" pitchFamily="34" charset="-122"/>
                <a:cs typeface="+mn-ea"/>
                <a:sym typeface="Arial" panose="020B0604020202090204" pitchFamily="34" charset="0"/>
              </a:rPr>
              <a:t>收取</a:t>
            </a:r>
            <a:r>
              <a:rPr lang="zh-CN" sz="1600" dirty="0">
                <a:latin typeface="Arial" panose="020B0604020202090204" pitchFamily="34" charset="0"/>
                <a:ea typeface="微软雅黑" panose="020B0503020204020204" pitchFamily="34" charset="-122"/>
                <a:cs typeface="+mn-ea"/>
                <a:sym typeface="Arial" panose="020B0604020202090204" pitchFamily="34" charset="0"/>
              </a:rPr>
              <a:t>预期之外的</a:t>
            </a:r>
            <a:r>
              <a:rPr sz="1600" dirty="0">
                <a:latin typeface="Arial" panose="020B0604020202090204" pitchFamily="34" charset="0"/>
                <a:ea typeface="微软雅黑" panose="020B0503020204020204" pitchFamily="34" charset="-122"/>
                <a:cs typeface="+mn-ea"/>
                <a:sym typeface="Arial" panose="020B0604020202090204" pitchFamily="34" charset="0"/>
              </a:rPr>
              <a:t>手续费</a:t>
            </a:r>
            <a:endParaRPr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鲸鱼（</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whale</a:t>
            </a:r>
            <a:r>
              <a:rPr lang="zh-CN" sz="1600" dirty="0">
                <a:latin typeface="Arial" panose="020B0604020202090204" pitchFamily="34" charset="0"/>
                <a:ea typeface="微软雅黑" panose="020B0503020204020204" pitchFamily="34" charset="-122"/>
                <a:cs typeface="+mn-ea"/>
                <a:sym typeface="Arial" panose="020B0604020202090204" pitchFamily="34" charset="0"/>
              </a:rPr>
              <a:t>）——</a:t>
            </a:r>
            <a:r>
              <a:rPr sz="1600" dirty="0">
                <a:latin typeface="Arial" panose="020B0604020202090204" pitchFamily="34" charset="0"/>
                <a:ea typeface="微软雅黑" panose="020B0503020204020204" pitchFamily="34" charset="-122"/>
                <a:cs typeface="+mn-ea"/>
                <a:sym typeface="Arial" panose="020B0604020202090204" pitchFamily="34" charset="0"/>
              </a:rPr>
              <a:t>一个地址拥有过多的代币</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隐藏后门——现状</a:t>
            </a:r>
            <a:endParaRPr lang="zh-CN" altLang="en-US" dirty="0"/>
          </a:p>
        </p:txBody>
      </p:sp>
      <p:sp>
        <p:nvSpPr>
          <p:cNvPr id="4" name="文本框 3"/>
          <p:cNvSpPr txBox="1"/>
          <p:nvPr/>
        </p:nvSpPr>
        <p:spPr>
          <a:xfrm>
            <a:off x="382270" y="1318895"/>
            <a:ext cx="5252085" cy="1198880"/>
          </a:xfrm>
          <a:prstGeom prst="rect">
            <a:avLst/>
          </a:prstGeom>
          <a:noFill/>
        </p:spPr>
        <p:txBody>
          <a:bodyPr wrap="square" rtlCol="0">
            <a:spAutoFit/>
          </a:bodyPr>
          <a:p>
            <a:pPr indent="45720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Defi rug pull</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hlinkClick r:id="rId1" tooltip="" action="ppaction://hlinkfile"/>
              </a:rPr>
              <a:t>https://www.coindesk.com/markets/2021/12/17/defi-rug-pull-scams-pulled-in-28b-this-year-chainalysis/</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3" name="图片 2"/>
          <p:cNvPicPr>
            <a:picLocks noChangeAspect="1"/>
          </p:cNvPicPr>
          <p:nvPr/>
        </p:nvPicPr>
        <p:blipFill>
          <a:blip r:embed="rId2"/>
          <a:stretch>
            <a:fillRect/>
          </a:stretch>
        </p:blipFill>
        <p:spPr>
          <a:xfrm>
            <a:off x="6067425" y="1318895"/>
            <a:ext cx="5795010" cy="3469640"/>
          </a:xfrm>
          <a:prstGeom prst="rect">
            <a:avLst/>
          </a:prstGeom>
        </p:spPr>
      </p:pic>
      <p:pic>
        <p:nvPicPr>
          <p:cNvPr id="5" name="图片 4"/>
          <p:cNvPicPr>
            <a:picLocks noChangeAspect="1"/>
          </p:cNvPicPr>
          <p:nvPr/>
        </p:nvPicPr>
        <p:blipFill>
          <a:blip r:embed="rId3"/>
          <a:stretch>
            <a:fillRect/>
          </a:stretch>
        </p:blipFill>
        <p:spPr>
          <a:xfrm>
            <a:off x="757555" y="2582545"/>
            <a:ext cx="4876800" cy="4038600"/>
          </a:xfrm>
          <a:prstGeom prst="rect">
            <a:avLst/>
          </a:prstGeom>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隐藏后门——示例</a:t>
            </a:r>
            <a:endParaRPr lang="zh-CN" altLang="en-US" dirty="0"/>
          </a:p>
        </p:txBody>
      </p:sp>
      <p:sp>
        <p:nvSpPr>
          <p:cNvPr id="4" name="文本框 3"/>
          <p:cNvSpPr txBox="1"/>
          <p:nvPr/>
        </p:nvSpPr>
        <p:spPr>
          <a:xfrm>
            <a:off x="1955165" y="5666105"/>
            <a:ext cx="9375775" cy="829945"/>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hlinkClick r:id="rId1" tooltip="" action="ppaction://hlinkfile"/>
              </a:rPr>
              <a:t>https://bscscan.com/address/0x893c25c46bfaa9b66cd557837d32af3fe264a07b</a:t>
            </a:r>
            <a:r>
              <a:rPr lang="zh-CN" sz="1600" dirty="0">
                <a:latin typeface="Arial" panose="020B0604020202090204" pitchFamily="34" charset="0"/>
                <a:ea typeface="微软雅黑" panose="020B0503020204020204" pitchFamily="34" charset="-122"/>
                <a:cs typeface="+mn-ea"/>
                <a:sym typeface="Arial" panose="020B0604020202090204" pitchFamily="34" charset="0"/>
              </a:rPr>
              <a:t>     </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存在冻结开关</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 name="文本框 1"/>
          <p:cNvSpPr txBox="1"/>
          <p:nvPr/>
        </p:nvSpPr>
        <p:spPr>
          <a:xfrm>
            <a:off x="1955165" y="4426585"/>
            <a:ext cx="8086090" cy="1198880"/>
          </a:xfrm>
          <a:prstGeom prst="rect">
            <a:avLst/>
          </a:prstGeom>
          <a:noFill/>
        </p:spPr>
        <p:txBody>
          <a:bodyPr wrap="square" rtlCol="0" anchor="t">
            <a:spAutoFit/>
          </a:bodyPr>
          <a:p>
            <a:pPr algn="l" fontAlgn="auto">
              <a:lnSpc>
                <a:spcPct val="150000"/>
              </a:lnSpc>
              <a:spcBef>
                <a:spcPts val="0"/>
              </a:spcBef>
              <a:spcAft>
                <a:spcPts val="0"/>
              </a:spcAft>
            </a:pPr>
            <a:r>
              <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hlinkClick r:id="rId2" tooltip="" action="ppaction://hlinkfile"/>
              </a:rPr>
              <a:t>https://github.com/Defi-Cartel/salmonella</a:t>
            </a:r>
            <a:endPar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fontAlgn="auto">
              <a:lnSpc>
                <a:spcPct val="150000"/>
              </a:lnSpc>
              <a:spcBef>
                <a:spcPts val="0"/>
              </a:spcBef>
              <a:spcAft>
                <a:spcPts val="0"/>
              </a:spcAft>
            </a:pPr>
            <a:r>
              <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hlinkClick r:id="rId3" tooltip="" action="ppaction://hlinkfile"/>
              </a:rPr>
              <a:t>https://etherscan.io/token/0xe253a1f7d5818022661bfbd2cbe043b642b4eff9</a:t>
            </a:r>
            <a:r>
              <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rPr>
              <a:t>      </a:t>
            </a:r>
            <a:endPar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fontAlgn="auto">
              <a:lnSpc>
                <a:spcPct val="150000"/>
              </a:lnSpc>
              <a:spcBef>
                <a:spcPts val="0"/>
              </a:spcBef>
              <a:spcAft>
                <a:spcPts val="0"/>
              </a:spcAft>
            </a:pPr>
            <a:r>
              <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rPr>
              <a:t>转账函数中存在白名单，白名单以外的会收取手续费</a:t>
            </a:r>
            <a:endParaRPr lang="zh-CN" altLang="en-US" sz="16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5" name="图片 4"/>
          <p:cNvPicPr>
            <a:picLocks noChangeAspect="1"/>
          </p:cNvPicPr>
          <p:nvPr/>
        </p:nvPicPr>
        <p:blipFill>
          <a:blip r:embed="rId4"/>
          <a:stretch>
            <a:fillRect/>
          </a:stretch>
        </p:blipFill>
        <p:spPr>
          <a:xfrm>
            <a:off x="1955165" y="1339850"/>
            <a:ext cx="7620635" cy="3046095"/>
          </a:xfrm>
          <a:prstGeom prst="rect">
            <a:avLst/>
          </a:prstGeom>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3952875" cy="682625"/>
          </a:xfrm>
        </p:spPr>
        <p:txBody>
          <a:bodyPr>
            <a:normAutofit fontScale="90000"/>
          </a:bodyPr>
          <a:lstStyle/>
          <a:p>
            <a:r>
              <a:rPr lang="zh-CN" altLang="en-US" dirty="0"/>
              <a:t>隐藏后门——检测方法</a:t>
            </a:r>
            <a:endParaRPr lang="zh-CN" altLang="en-US" dirty="0"/>
          </a:p>
        </p:txBody>
      </p:sp>
      <p:sp>
        <p:nvSpPr>
          <p:cNvPr id="3" name="文本框 2"/>
          <p:cNvSpPr txBox="1"/>
          <p:nvPr/>
        </p:nvSpPr>
        <p:spPr>
          <a:xfrm>
            <a:off x="681990" y="1318895"/>
            <a:ext cx="10828020" cy="3784600"/>
          </a:xfrm>
          <a:prstGeom prst="rect">
            <a:avLst/>
          </a:prstGeom>
          <a:noFill/>
        </p:spPr>
        <p:txBody>
          <a:bodyPr wrap="square" rtlCol="0">
            <a:spAutoFit/>
          </a:bodyPr>
          <a:lstStyle/>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可用信息：字节码、交易序列，通常不开源而是满足</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ERC20</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或</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ERC721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标准然后直接上到交易所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代币行为不一致</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ERC20</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ERC721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等，可以通过</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fuzz</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、符号执行、历史交易重放进行</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合约特定数据结构：白名单、冻结开关</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通过交易所尝试买卖，分析历史交易序列，</a:t>
            </a:r>
            <a:r>
              <a:rPr lang="zh-CN" sz="1600" dirty="0">
                <a:latin typeface="Arial" panose="020B0604020202090204" pitchFamily="34" charset="0"/>
                <a:ea typeface="微软雅黑" panose="020B0503020204020204" pitchFamily="34" charset="-122"/>
                <a:cs typeface="+mn-ea"/>
                <a:sym typeface="Arial" panose="020B0604020202090204" pitchFamily="34" charset="0"/>
                <a:hlinkClick r:id="rId1" tooltip="" action="ppaction://hlinkfile"/>
              </a:rPr>
              <a:t>https://honeypot.is/</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a:bodyPr>
          <a:lstStyle/>
          <a:p>
            <a:r>
              <a:rPr lang="zh-CN" altLang="en-US" dirty="0"/>
              <a:t>欺诈合约</a:t>
            </a:r>
            <a:endParaRPr lang="zh-CN" altLang="en-US" dirty="0"/>
          </a:p>
        </p:txBody>
      </p:sp>
      <p:sp>
        <p:nvSpPr>
          <p:cNvPr id="3" name="文本框 2"/>
          <p:cNvSpPr txBox="1"/>
          <p:nvPr/>
        </p:nvSpPr>
        <p:spPr>
          <a:xfrm>
            <a:off x="785768" y="1516319"/>
            <a:ext cx="9246072" cy="2399665"/>
          </a:xfrm>
          <a:prstGeom prst="rect">
            <a:avLst/>
          </a:prstGeom>
          <a:noFill/>
        </p:spPr>
        <p:txBody>
          <a:bodyPr wrap="square" rtlCol="0">
            <a:spAutoFit/>
          </a:bodyPr>
          <a:lstStyle/>
          <a:p>
            <a:pPr indent="457200" fontAlgn="auto">
              <a:lnSpc>
                <a:spcPct val="150000"/>
              </a:lnSpc>
            </a:pPr>
            <a:r>
              <a:rPr lang="zh-CN" sz="2000" dirty="0">
                <a:latin typeface="Arial" panose="020B0604020202090204" pitchFamily="34" charset="0"/>
                <a:ea typeface="微软雅黑" panose="020B0503020204020204" pitchFamily="34" charset="-122"/>
                <a:cs typeface="+mn-ea"/>
                <a:sym typeface="Arial" panose="020B0604020202090204" pitchFamily="34" charset="0"/>
              </a:rPr>
              <a:t>试图欺诈用户以获利的合约</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pP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marL="342900" indent="457200" fontAlgn="auto">
              <a:lnSpc>
                <a:spcPct val="150000"/>
              </a:lnSpc>
              <a:buFont typeface="Arial" panose="020B0604020202090204" pitchFamily="34" charset="0"/>
              <a:buChar char="•"/>
            </a:pPr>
            <a:r>
              <a:rPr lang="zh-CN" sz="2000" dirty="0">
                <a:latin typeface="Arial" panose="020B0604020202090204" pitchFamily="34" charset="0"/>
                <a:ea typeface="微软雅黑" panose="020B0503020204020204" pitchFamily="34" charset="-122"/>
                <a:cs typeface="+mn-ea"/>
                <a:sym typeface="Arial" panose="020B0604020202090204" pitchFamily="34" charset="0"/>
              </a:rPr>
              <a:t>庞氏骗局</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marL="342900" indent="457200" fontAlgn="auto">
              <a:lnSpc>
                <a:spcPct val="150000"/>
              </a:lnSpc>
              <a:buFont typeface="Arial" panose="020B0604020202090204" pitchFamily="34" charset="0"/>
              <a:buChar char="•"/>
            </a:pPr>
            <a:r>
              <a:rPr lang="zh-CN" sz="2000" dirty="0">
                <a:latin typeface="Arial" panose="020B0604020202090204" pitchFamily="34" charset="0"/>
                <a:ea typeface="微软雅黑" panose="020B0503020204020204" pitchFamily="34" charset="-122"/>
                <a:cs typeface="+mn-ea"/>
                <a:sym typeface="Arial" panose="020B0604020202090204" pitchFamily="34" charset="0"/>
              </a:rPr>
              <a:t>蜜罐技术</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marL="342900" indent="457200" fontAlgn="auto">
              <a:lnSpc>
                <a:spcPct val="150000"/>
              </a:lnSpc>
              <a:buFont typeface="Arial" panose="020B0604020202090204" pitchFamily="34" charset="0"/>
              <a:buChar char="•"/>
            </a:pPr>
            <a:r>
              <a:rPr lang="zh-CN" sz="2000" dirty="0">
                <a:latin typeface="Arial" panose="020B0604020202090204" pitchFamily="34" charset="0"/>
                <a:ea typeface="微软雅黑" panose="020B0503020204020204" pitchFamily="34" charset="-122"/>
                <a:cs typeface="+mn-ea"/>
                <a:sym typeface="Arial" panose="020B0604020202090204" pitchFamily="34" charset="0"/>
              </a:rPr>
              <a:t>隐藏后门</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庞氏骗局——概念</a:t>
            </a:r>
            <a:endParaRPr lang="zh-CN" altLang="en-US" dirty="0"/>
          </a:p>
        </p:txBody>
      </p:sp>
      <p:sp>
        <p:nvSpPr>
          <p:cNvPr id="3" name="文本框 2"/>
          <p:cNvSpPr txBox="1"/>
          <p:nvPr/>
        </p:nvSpPr>
        <p:spPr>
          <a:xfrm>
            <a:off x="681990" y="1318895"/>
            <a:ext cx="10828020" cy="4231005"/>
          </a:xfrm>
          <a:prstGeom prst="rect">
            <a:avLst/>
          </a:prstGeom>
          <a:noFill/>
        </p:spPr>
        <p:txBody>
          <a:bodyPr wrap="square" rtlCol="0">
            <a:spAutoFit/>
          </a:bodyPr>
          <a:lstStyle/>
          <a:p>
            <a:pPr indent="457200" fontAlgn="auto">
              <a:lnSpc>
                <a:spcPct val="150000"/>
              </a:lnSpc>
              <a:spcBef>
                <a:spcPts val="600"/>
              </a:spcBef>
              <a:spcAft>
                <a:spcPts val="60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美国证券交易委员会 (SEC)：“庞氏骗局是一种投资欺诈，涉及从新投资者提供的资金中向现有投资者支付所谓的回报。庞氏骗局的组织者经常通过承诺将资金投资于声称能产生高回报、风险很小或没有风险的机会来吸引新的投资者。由于合法收益很少或根本没有，庞氏骗局需要新投资者源源不断的资金才能继续。庞氏骗局不可避免地会崩溃，最常见的情况是难以招募新的投资者，或者大量投资者要求返还资金。”</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庞氏骗局智能合约</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1.庞氏骗局的发起人可以保持匿名，因为创建合约和从合约中取款不需要透露发起人的身份；</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2.由于智能合约是“不可更改”和“不可阻挡的”，因此任何中央当局（特别是任何法院）都无法终止该计划的执行，或恢复其效力以退还受害者。这对于运行在无权限区块链上的智能合约尤其如此，这些区块链由对等节点网络控制。</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3.由于智能合约的守则是公开的、不可更改的，而且其执行是自动执行的，投资者可能会产生虚假的诚信感。这可能导致投资者相信，所有者不能利用他们的资金，该计划将永远运行，他们有公平的概率获得所宣布的利益。</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庞氏骗局——概念</a:t>
            </a:r>
            <a:endParaRPr lang="zh-CN" altLang="en-US" dirty="0"/>
          </a:p>
        </p:txBody>
      </p:sp>
      <p:sp>
        <p:nvSpPr>
          <p:cNvPr id="3" name="文本框 2"/>
          <p:cNvSpPr txBox="1"/>
          <p:nvPr/>
        </p:nvSpPr>
        <p:spPr>
          <a:xfrm>
            <a:off x="681990" y="1318895"/>
            <a:ext cx="10828020" cy="3784600"/>
          </a:xfrm>
          <a:prstGeom prst="rect">
            <a:avLst/>
          </a:prstGeom>
          <a:noFill/>
        </p:spPr>
        <p:txBody>
          <a:bodyPr wrap="square" rtlCol="0">
            <a:spAutoFit/>
          </a:bodyPr>
          <a:lstStyle/>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典型的传销模式</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R1</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sz="1600" dirty="0">
                <a:latin typeface="Arial" panose="020B0604020202090204" pitchFamily="34" charset="0"/>
                <a:ea typeface="微软雅黑" panose="020B0503020204020204" pitchFamily="34" charset="-122"/>
                <a:cs typeface="+mn-ea"/>
                <a:sym typeface="Arial" panose="020B0604020202090204" pitchFamily="34" charset="0"/>
              </a:rPr>
              <a:t>合约会向投资者分配资金。</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R</a:t>
            </a:r>
            <a:r>
              <a:rPr lang="zh-CN" sz="1600" dirty="0">
                <a:latin typeface="Arial" panose="020B0604020202090204" pitchFamily="34" charset="0"/>
                <a:ea typeface="微软雅黑" panose="020B0503020204020204" pitchFamily="34" charset="-122"/>
                <a:cs typeface="+mn-ea"/>
                <a:sym typeface="Arial" panose="020B0604020202090204" pitchFamily="34" charset="0"/>
              </a:rPr>
              <a:t>2</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sz="1600" dirty="0">
                <a:latin typeface="Arial" panose="020B0604020202090204" pitchFamily="34" charset="0"/>
                <a:ea typeface="微软雅黑" panose="020B0503020204020204" pitchFamily="34" charset="-122"/>
                <a:cs typeface="+mn-ea"/>
                <a:sym typeface="Arial" panose="020B0604020202090204" pitchFamily="34" charset="0"/>
              </a:rPr>
              <a:t>要求合约收集的资金仅来自投资者。</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R3</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sz="1600" dirty="0">
                <a:latin typeface="Arial" panose="020B0604020202090204" pitchFamily="34" charset="0"/>
                <a:ea typeface="微软雅黑" panose="020B0503020204020204" pitchFamily="34" charset="-122"/>
                <a:cs typeface="+mn-ea"/>
                <a:sym typeface="Arial" panose="020B0604020202090204" pitchFamily="34" charset="0"/>
              </a:rPr>
              <a:t>每个投资者都能获利，前提是新投资者继续向合约汇款。</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R4</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sz="1600" dirty="0">
                <a:latin typeface="Arial" panose="020B0604020202090204" pitchFamily="34" charset="0"/>
                <a:ea typeface="微软雅黑" panose="020B0503020204020204" pitchFamily="34" charset="-122"/>
                <a:cs typeface="+mn-ea"/>
                <a:sym typeface="Arial" panose="020B0604020202090204" pitchFamily="34" charset="0"/>
              </a:rPr>
              <a:t>要求失去投资的风险随着加入该计划的时间而增加。</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庞氏骗局的组织者经常通过承诺将资金投资于声称能产生高回报、风险很小或没有风险的机会来吸引新的投资者。</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sz="1600" dirty="0">
                <a:latin typeface="Arial" panose="020B0604020202090204" pitchFamily="34" charset="0"/>
                <a:ea typeface="微软雅黑" panose="020B0503020204020204" pitchFamily="34" charset="-122"/>
                <a:cs typeface="+mn-ea"/>
                <a:sym typeface="Arial" panose="020B0604020202090204" pitchFamily="34" charset="0"/>
              </a:rPr>
              <a:t>即使合约没有明确实现庞氏骗局</a:t>
            </a:r>
            <a:r>
              <a:rPr lang="zh-CN" sz="1600" dirty="0">
                <a:latin typeface="Arial" panose="020B0604020202090204" pitchFamily="34" charset="0"/>
                <a:ea typeface="微软雅黑" panose="020B0503020204020204" pitchFamily="34" charset="-122"/>
                <a:cs typeface="+mn-ea"/>
                <a:sym typeface="Arial" panose="020B0604020202090204" pitchFamily="34" charset="0"/>
              </a:rPr>
              <a:t>，即不完全满足上述标准</a:t>
            </a:r>
            <a:r>
              <a:rPr sz="1600" dirty="0">
                <a:latin typeface="Arial" panose="020B0604020202090204" pitchFamily="34" charset="0"/>
                <a:ea typeface="微软雅黑" panose="020B0503020204020204" pitchFamily="34" charset="-122"/>
                <a:cs typeface="+mn-ea"/>
                <a:sym typeface="Arial" panose="020B0604020202090204" pitchFamily="34" charset="0"/>
              </a:rPr>
              <a:t>，它也可能会诱发与庞氏骗局非常相似的行为</a:t>
            </a:r>
            <a:r>
              <a:rPr lang="zh-CN"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庞氏骗局——现状</a:t>
            </a:r>
            <a:endParaRPr lang="zh-CN" altLang="en-US" dirty="0"/>
          </a:p>
        </p:txBody>
      </p:sp>
      <p:pic>
        <p:nvPicPr>
          <p:cNvPr id="2" name="图片 1"/>
          <p:cNvPicPr>
            <a:picLocks noChangeAspect="1"/>
          </p:cNvPicPr>
          <p:nvPr/>
        </p:nvPicPr>
        <p:blipFill>
          <a:blip r:embed="rId1"/>
          <a:srcRect t="10148"/>
          <a:stretch>
            <a:fillRect/>
          </a:stretch>
        </p:blipFill>
        <p:spPr>
          <a:xfrm>
            <a:off x="5749290" y="695960"/>
            <a:ext cx="6221095" cy="6162040"/>
          </a:xfrm>
          <a:prstGeom prst="rect">
            <a:avLst/>
          </a:prstGeom>
        </p:spPr>
      </p:pic>
      <p:sp>
        <p:nvSpPr>
          <p:cNvPr id="4" name="文本框 3"/>
          <p:cNvSpPr txBox="1"/>
          <p:nvPr/>
        </p:nvSpPr>
        <p:spPr>
          <a:xfrm>
            <a:off x="382270" y="1318895"/>
            <a:ext cx="5252085" cy="5262245"/>
          </a:xfrm>
          <a:prstGeom prst="rect">
            <a:avLst/>
          </a:prstGeom>
          <a:noFill/>
        </p:spPr>
        <p:txBody>
          <a:bodyPr wrap="square" rtlCol="0">
            <a:spAutoFit/>
          </a:bodyPr>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从 2015 年 8 月到 2017 年 5 月，活跃在以太坊上的 191 个庞氏骗局合约从 2000 多个不同的用户那里诈骗了近 50 万美元。Chainalysis 对 2017 年至 2019 年的加密犯罪进行了调查，发现网络钓鱼、庞氏骗局和 ICO 退出诈骗是最常见的诈骗类型。2019年，各种骗局仍然从数百万受害者那里诈骗了43亿美元，其中大部分来自庞氏骗局，占总数的92%。</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数据集</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hlinkClick r:id="rId2" tooltip="" action="ppaction://hlinkfile"/>
              </a:rPr>
              <a:t>https://github.com/blockchain-unica/ethereum-ponzi</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hlinkClick r:id="rId3" tooltip=""/>
              </a:rPr>
              <a:t>http://goo.gl/CvdxBp</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庞氏骗局——示例</a:t>
            </a:r>
            <a:endParaRPr lang="zh-CN" altLang="en-US" dirty="0"/>
          </a:p>
        </p:txBody>
      </p:sp>
      <p:sp>
        <p:nvSpPr>
          <p:cNvPr id="4" name="文本框 3"/>
          <p:cNvSpPr txBox="1"/>
          <p:nvPr/>
        </p:nvSpPr>
        <p:spPr>
          <a:xfrm>
            <a:off x="1077595" y="4283710"/>
            <a:ext cx="5252085" cy="1938020"/>
          </a:xfrm>
          <a:prstGeom prst="rect">
            <a:avLst/>
          </a:prstGeom>
          <a:noFill/>
        </p:spPr>
        <p:txBody>
          <a:bodyPr wrap="square" rtlCol="0">
            <a:spAutoFit/>
          </a:bodyPr>
          <a:p>
            <a:pPr indent="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四种类型：</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1.</a:t>
            </a:r>
            <a:r>
              <a:rPr lang="zh-CN" sz="1600" dirty="0">
                <a:latin typeface="Arial" panose="020B0604020202090204" pitchFamily="34" charset="0"/>
                <a:ea typeface="微软雅黑" panose="020B0503020204020204" pitchFamily="34" charset="-122"/>
                <a:cs typeface="+mn-ea"/>
                <a:sym typeface="Arial" panose="020B0604020202090204" pitchFamily="34" charset="0"/>
              </a:rPr>
              <a:t>基于树结构的庞氏骗局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基于</a:t>
            </a:r>
            <a:r>
              <a:rPr lang="zh-CN" sz="1600" dirty="0">
                <a:latin typeface="Arial" panose="020B0604020202090204" pitchFamily="34" charset="0"/>
                <a:ea typeface="微软雅黑" panose="020B0503020204020204" pitchFamily="34" charset="-122"/>
                <a:cs typeface="+mn-ea"/>
                <a:sym typeface="Arial" panose="020B0604020202090204" pitchFamily="34" charset="0"/>
              </a:rPr>
              <a:t>链式</a:t>
            </a:r>
            <a:r>
              <a:rPr lang="zh-CN" sz="1600" dirty="0">
                <a:latin typeface="Arial" panose="020B0604020202090204" pitchFamily="34" charset="0"/>
                <a:ea typeface="微软雅黑" panose="020B0503020204020204" pitchFamily="34" charset="-122"/>
                <a:cs typeface="+mn-ea"/>
                <a:sym typeface="Arial" panose="020B0604020202090204" pitchFamily="34" charset="0"/>
              </a:rPr>
              <a:t>结构的庞氏骗局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基于</a:t>
            </a:r>
            <a:r>
              <a:rPr lang="zh-CN" sz="1600" dirty="0">
                <a:latin typeface="Arial" panose="020B0604020202090204" pitchFamily="34" charset="0"/>
                <a:ea typeface="微软雅黑" panose="020B0503020204020204" pitchFamily="34" charset="-122"/>
                <a:cs typeface="+mn-ea"/>
                <a:sym typeface="Arial" panose="020B0604020202090204" pitchFamily="34" charset="0"/>
              </a:rPr>
              <a:t>瀑布式结构的庞氏骗局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0" fontAlgn="auto">
              <a:lnSpc>
                <a:spcPct val="150000"/>
              </a:lnSpc>
              <a:spcBef>
                <a:spcPts val="0"/>
              </a:spcBef>
              <a:spcAft>
                <a:spcPts val="0"/>
              </a:spcAft>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4.</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基于</a:t>
            </a:r>
            <a:r>
              <a:rPr lang="zh-CN" sz="1600" dirty="0">
                <a:latin typeface="Arial" panose="020B0604020202090204" pitchFamily="34" charset="0"/>
                <a:ea typeface="微软雅黑" panose="020B0503020204020204" pitchFamily="34" charset="-122"/>
                <a:cs typeface="+mn-ea"/>
                <a:sym typeface="Arial" panose="020B0604020202090204" pitchFamily="34" charset="0"/>
              </a:rPr>
              <a:t>所有权转移</a:t>
            </a:r>
            <a:r>
              <a:rPr lang="zh-CN" sz="1600" dirty="0">
                <a:latin typeface="Arial" panose="020B0604020202090204" pitchFamily="34" charset="0"/>
                <a:ea typeface="微软雅黑" panose="020B0503020204020204" pitchFamily="34" charset="-122"/>
                <a:cs typeface="+mn-ea"/>
                <a:sym typeface="Arial" panose="020B0604020202090204" pitchFamily="34" charset="0"/>
              </a:rPr>
              <a:t>的庞氏骗局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3" name="图片 2"/>
          <p:cNvPicPr>
            <a:picLocks noChangeAspect="1"/>
          </p:cNvPicPr>
          <p:nvPr/>
        </p:nvPicPr>
        <p:blipFill>
          <a:blip r:embed="rId1"/>
          <a:stretch>
            <a:fillRect/>
          </a:stretch>
        </p:blipFill>
        <p:spPr>
          <a:xfrm>
            <a:off x="1077595" y="1283970"/>
            <a:ext cx="8571865" cy="2735580"/>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庞氏骗局——示例</a:t>
            </a:r>
            <a:endParaRPr lang="zh-CN" altLang="en-US" dirty="0"/>
          </a:p>
        </p:txBody>
      </p:sp>
      <p:sp>
        <p:nvSpPr>
          <p:cNvPr id="5" name="文本框 4"/>
          <p:cNvSpPr txBox="1"/>
          <p:nvPr/>
        </p:nvSpPr>
        <p:spPr>
          <a:xfrm>
            <a:off x="5656580" y="5016500"/>
            <a:ext cx="3992880" cy="398780"/>
          </a:xfrm>
          <a:prstGeom prst="rect">
            <a:avLst/>
          </a:prstGeom>
          <a:noFill/>
        </p:spPr>
        <p:txBody>
          <a:bodyPr wrap="none" rtlCol="0" anchor="t">
            <a:spAutoFit/>
          </a:bodyPr>
          <a:p>
            <a:pPr algn="ctr"/>
            <a:r>
              <a:rPr lang="zh-CN" sz="2000" dirty="0">
                <a:latin typeface="Arial" panose="020B0604020202090204" pitchFamily="34" charset="0"/>
                <a:ea typeface="微软雅黑" panose="020B0503020204020204" pitchFamily="34" charset="-122"/>
                <a:cs typeface="+mn-ea"/>
                <a:sym typeface="Arial" panose="020B0604020202090204" pitchFamily="34" charset="0"/>
              </a:rPr>
              <a:t>层级系统，根据层级系统分配资金</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2" name="图片 1"/>
          <p:cNvPicPr>
            <a:picLocks noChangeAspect="1"/>
          </p:cNvPicPr>
          <p:nvPr/>
        </p:nvPicPr>
        <p:blipFill>
          <a:blip r:embed="rId1"/>
          <a:stretch>
            <a:fillRect/>
          </a:stretch>
        </p:blipFill>
        <p:spPr>
          <a:xfrm>
            <a:off x="4372610" y="0"/>
            <a:ext cx="7766050" cy="6858000"/>
          </a:xfrm>
          <a:prstGeom prst="rect">
            <a:avLst/>
          </a:prstGeom>
        </p:spPr>
      </p:pic>
      <p:sp>
        <p:nvSpPr>
          <p:cNvPr id="7" name="文本框 6"/>
          <p:cNvSpPr txBox="1"/>
          <p:nvPr/>
        </p:nvSpPr>
        <p:spPr>
          <a:xfrm>
            <a:off x="245110" y="1331595"/>
            <a:ext cx="3821430" cy="2306955"/>
          </a:xfrm>
          <a:prstGeom prst="rect">
            <a:avLst/>
          </a:prstGeom>
          <a:noFill/>
        </p:spPr>
        <p:txBody>
          <a:bodyPr wrap="square" rtlCol="0">
            <a:spAutoFit/>
          </a:bodyPr>
          <a:p>
            <a:pPr marL="285750" indent="-28575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支付 0.05 ETH 即可加入该项目。</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将 Forsage 的链接分享给他人。每次有人注册，您将向每个人收取 0.025 ETH。</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剩余的 0.025 ETH 被发送到金字塔的更高层，然后向下分配给整个金字塔。</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159385" y="5353685"/>
            <a:ext cx="3992880" cy="398780"/>
          </a:xfrm>
          <a:prstGeom prst="rect">
            <a:avLst/>
          </a:prstGeom>
          <a:noFill/>
        </p:spPr>
        <p:txBody>
          <a:bodyPr wrap="none" rtlCol="0" anchor="t">
            <a:spAutoFit/>
          </a:bodyPr>
          <a:p>
            <a:pPr algn="ctr"/>
            <a:r>
              <a:rPr lang="zh-CN" sz="2000" dirty="0">
                <a:latin typeface="Arial" panose="020B0604020202090204" pitchFamily="34" charset="0"/>
                <a:ea typeface="微软雅黑" panose="020B0503020204020204" pitchFamily="34" charset="-122"/>
                <a:cs typeface="+mn-ea"/>
                <a:sym typeface="Arial" panose="020B0604020202090204" pitchFamily="34" charset="0"/>
              </a:rPr>
              <a:t>层级系统，根据层级系统分配资金</a:t>
            </a:r>
            <a:endParaRPr lang="zh-CN"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3952875" cy="682625"/>
          </a:xfrm>
        </p:spPr>
        <p:txBody>
          <a:bodyPr>
            <a:normAutofit fontScale="90000"/>
          </a:bodyPr>
          <a:lstStyle/>
          <a:p>
            <a:r>
              <a:rPr lang="zh-CN" altLang="en-US" dirty="0"/>
              <a:t>庞氏骗局——检测方法</a:t>
            </a:r>
            <a:endParaRPr lang="zh-CN" altLang="en-US" dirty="0"/>
          </a:p>
        </p:txBody>
      </p:sp>
      <p:sp>
        <p:nvSpPr>
          <p:cNvPr id="3" name="文本框 2"/>
          <p:cNvSpPr txBox="1"/>
          <p:nvPr/>
        </p:nvSpPr>
        <p:spPr>
          <a:xfrm>
            <a:off x="681990" y="1318895"/>
            <a:ext cx="10828020" cy="3046095"/>
          </a:xfrm>
          <a:prstGeom prst="rect">
            <a:avLst/>
          </a:prstGeom>
          <a:noFill/>
        </p:spPr>
        <p:txBody>
          <a:bodyPr wrap="square" rtlCol="0">
            <a:spAutoFit/>
          </a:bodyPr>
          <a:lstStyle/>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可用信息：字节码、</a:t>
            </a:r>
            <a:r>
              <a:rPr lang="zh-CN" sz="1600" dirty="0">
                <a:latin typeface="Arial" panose="020B0604020202090204" pitchFamily="34" charset="0"/>
                <a:ea typeface="微软雅黑" panose="020B0503020204020204" pitchFamily="34" charset="-122"/>
                <a:cs typeface="+mn-ea"/>
                <a:sym typeface="Arial" panose="020B0604020202090204" pitchFamily="34" charset="0"/>
              </a:rPr>
              <a:t>源代码（部分开源）、</a:t>
            </a:r>
            <a:r>
              <a:rPr lang="zh-CN" sz="1600" dirty="0">
                <a:latin typeface="Arial" panose="020B0604020202090204" pitchFamily="34" charset="0"/>
                <a:ea typeface="微软雅黑" panose="020B0503020204020204" pitchFamily="34" charset="-122"/>
                <a:cs typeface="+mn-ea"/>
                <a:sym typeface="Arial" panose="020B0604020202090204" pitchFamily="34" charset="0"/>
              </a:rPr>
              <a:t>项目文档信息（注释、网站广告等）、交易序列（野外的庞氏骗局）</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字节码数据结构，是否存在层级式的结构</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字节码中操作码序列特征匹配，静态匹配、符号执行或 </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AI </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特征分析</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源代码手动分析</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项目文档广告信息提取，是否存在夸张的高回报宣传</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4480" fontAlgn="auto">
              <a:lnSpc>
                <a:spcPct val="150000"/>
              </a:lnSpc>
              <a:spcBef>
                <a:spcPts val="0"/>
              </a:spcBef>
              <a:spcAft>
                <a:spcPts val="0"/>
              </a:spcAft>
              <a:buFont typeface="Arial" panose="020B0604020202090204" pitchFamily="34" charset="0"/>
              <a:buChar char="•"/>
            </a:pPr>
            <a:r>
              <a:rPr lang="zh-CN" sz="1600" dirty="0">
                <a:latin typeface="Arial" panose="020B0604020202090204" pitchFamily="34" charset="0"/>
                <a:ea typeface="微软雅黑" panose="020B0503020204020204" pitchFamily="34" charset="-122"/>
                <a:cs typeface="+mn-ea"/>
                <a:sym typeface="Arial" panose="020B0604020202090204" pitchFamily="34" charset="0"/>
              </a:rPr>
              <a:t>交易序列，是否存在</a:t>
            </a:r>
            <a:r>
              <a:rPr lang="zh-CN" sz="1600" dirty="0">
                <a:latin typeface="Arial" panose="020B0604020202090204" pitchFamily="34" charset="0"/>
                <a:ea typeface="微软雅黑" panose="020B0503020204020204" pitchFamily="34" charset="-122"/>
                <a:cs typeface="+mn-ea"/>
                <a:sym typeface="Arial" panose="020B0604020202090204" pitchFamily="34" charset="0"/>
              </a:rPr>
              <a:t>新投资者向合约汇款时，所有人都获利，且有层级关系</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8" y="337014"/>
            <a:ext cx="3136820" cy="682623"/>
          </a:xfrm>
        </p:spPr>
        <p:txBody>
          <a:bodyPr>
            <a:normAutofit fontScale="90000"/>
          </a:bodyPr>
          <a:lstStyle/>
          <a:p>
            <a:r>
              <a:rPr lang="zh-CN" altLang="en-US" dirty="0"/>
              <a:t>蜜罐技术——概念</a:t>
            </a:r>
            <a:endParaRPr lang="zh-CN" altLang="en-US" dirty="0"/>
          </a:p>
        </p:txBody>
      </p:sp>
      <p:sp>
        <p:nvSpPr>
          <p:cNvPr id="3" name="文本框 2"/>
          <p:cNvSpPr txBox="1"/>
          <p:nvPr/>
        </p:nvSpPr>
        <p:spPr>
          <a:xfrm>
            <a:off x="681990" y="1318895"/>
            <a:ext cx="10828020" cy="4599940"/>
          </a:xfrm>
          <a:prstGeom prst="rect">
            <a:avLst/>
          </a:prstGeom>
          <a:noFill/>
        </p:spPr>
        <p:txBody>
          <a:bodyPr wrap="square" rtlCol="0">
            <a:spAutoFit/>
          </a:bodyPr>
          <a:lstStyle/>
          <a:p>
            <a:pPr indent="457200" fontAlgn="auto">
              <a:lnSpc>
                <a:spcPct val="150000"/>
              </a:lnSpc>
              <a:spcBef>
                <a:spcPts val="600"/>
              </a:spcBef>
              <a:spcAft>
                <a:spcPts val="60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“本质上是一种对攻击方进行欺骗的技术，通过布置一些作为诱饵的主机、网络服务或者信息，诱使攻击方对它们实施攻击，从而可以对攻击行为进行捕获和分析。”</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蜜罐智能合约</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试图通过部署包含隐藏陷阱的看似脆弱的合约来引诱受害者对它们实施攻击（通常需要启动成本），从而从中获利。</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蜜罐合约提供交易功能，它假装会将资金泄漏给任意用户（受害者）。然而，用户用于攻击的资金将会留在里面，只有蜜罐创建者（攻击者）才能够取回它们。蜜罐一般分为三个阶段：</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1）攻击者部署一个看似脆弱的合约，并以资金的形式设置诱饵；</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2）受害人试图利用合约（转移最低所需资金，但未成功）；</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3）攻击者将诱饵连同受害者丢失的资金一起取走。</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indent="457200" fontAlgn="auto">
              <a:lnSpc>
                <a:spcPct val="150000"/>
              </a:lnSpc>
              <a:spcBef>
                <a:spcPts val="0"/>
              </a:spcBef>
              <a:spcAft>
                <a:spcPts val="0"/>
              </a:spcAft>
            </a:pPr>
            <a:r>
              <a:rPr lang="zh-CN" sz="1600" dirty="0">
                <a:latin typeface="Arial" panose="020B0604020202090204" pitchFamily="34" charset="0"/>
                <a:ea typeface="微软雅黑" panose="020B0503020204020204" pitchFamily="34" charset="-122"/>
                <a:cs typeface="+mn-ea"/>
                <a:sym typeface="Arial" panose="020B0604020202090204" pitchFamily="34" charset="0"/>
              </a:rPr>
              <a:t>攻击者不需要特殊功能就可以设置蜜罐，只需要必要的资金来部署智能合约和放置诱饵。</a:t>
            </a:r>
            <a:endParaRPr lang="zh-CN"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ransition spd="slow">
    <p:fade/>
  </p:transition>
</p:sld>
</file>

<file path=ppt/tags/tag1.xml><?xml version="1.0" encoding="utf-8"?>
<p:tagLst xmlns:p="http://schemas.openxmlformats.org/presentationml/2006/main">
  <p:tag name="KSO_WM_UNIT_TABLE_BEAUTIFY" val="smartTable{44ecdea5-9cb2-4368-be68-26e88845d351}"/>
  <p:tag name="TABLE_ENDDRAG_ORIGIN_RECT" val="811*380"/>
  <p:tag name="TABLE_ENDDRAG_RECT" val="74*108*811*380"/>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bg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3440</Words>
  <Application>WPS 演示</Application>
  <PresentationFormat>宽屏</PresentationFormat>
  <Paragraphs>205</Paragraphs>
  <Slides>18</Slides>
  <Notes>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18</vt:i4>
      </vt:variant>
    </vt:vector>
  </HeadingPairs>
  <TitlesOfParts>
    <vt:vector size="36" baseType="lpstr">
      <vt:lpstr>Arial</vt:lpstr>
      <vt:lpstr>方正书宋_GBK</vt:lpstr>
      <vt:lpstr>Wingdings</vt:lpstr>
      <vt:lpstr>微软雅黑</vt:lpstr>
      <vt:lpstr>汉仪旗黑</vt:lpstr>
      <vt:lpstr>经典圆体简</vt:lpstr>
      <vt:lpstr>Arial</vt:lpstr>
      <vt:lpstr>华文细黑</vt:lpstr>
      <vt:lpstr>黑体-简</vt:lpstr>
      <vt:lpstr>宋体</vt:lpstr>
      <vt:lpstr>Arial Unicode MS</vt:lpstr>
      <vt:lpstr>等线</vt:lpstr>
      <vt:lpstr>汉仪中等线KW</vt:lpstr>
      <vt:lpstr>华文宋体</vt:lpstr>
      <vt:lpstr>汉仪书宋二KW</vt:lpstr>
      <vt:lpstr>微软雅黑</vt:lpstr>
      <vt:lpstr>自定义设计方案</vt:lpstr>
      <vt:lpstr>1_自定义设计方案</vt:lpstr>
      <vt:lpstr>PowerPoint 演示文稿</vt:lpstr>
      <vt:lpstr>上周完成任务</vt:lpstr>
      <vt:lpstr>上周完成任务</vt:lpstr>
      <vt:lpstr>庞氏骗局</vt:lpstr>
      <vt:lpstr>庞氏骗局</vt:lpstr>
      <vt:lpstr>庞氏骗局</vt:lpstr>
      <vt:lpstr>庞氏骗局</vt:lpstr>
      <vt:lpstr>庞氏骗局</vt:lpstr>
      <vt:lpstr>庞氏骗局</vt:lpstr>
      <vt:lpstr>庞氏骗局</vt:lpstr>
      <vt:lpstr>庞氏骗局</vt:lpstr>
      <vt:lpstr>庞氏骗局</vt:lpstr>
      <vt:lpstr>蜜罐技术——示例</vt:lpstr>
      <vt:lpstr>庞氏骗局——检测方法</vt:lpstr>
      <vt:lpstr>庞氏骗局——概念</vt:lpstr>
      <vt:lpstr>庞氏骗局——现状</vt:lpstr>
      <vt:lpstr>庞氏骗局——示例</vt:lpstr>
      <vt:lpstr>庞氏骗局——检测方法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xiaoyao</cp:lastModifiedBy>
  <cp:revision>1209</cp:revision>
  <dcterms:created xsi:type="dcterms:W3CDTF">2021-12-28T04:53:30Z</dcterms:created>
  <dcterms:modified xsi:type="dcterms:W3CDTF">2021-12-28T04:53:30Z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2052-3.9.0.6159</vt:lpwstr>
  </property>
  <property fmtid="{D5CDD505-2E9C-101B-9397-08002B2CF9AE}" pid="12" name="ICV">
    <vt:lpwstr>0F46EF81364E4A11A29C2C4DC882E461</vt:lpwstr>
  </property>
</Properties>
</file>